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33"/>
  </p:notesMasterIdLst>
  <p:sldIdLst>
    <p:sldId id="274" r:id="rId2"/>
    <p:sldId id="345" r:id="rId3"/>
    <p:sldId id="346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04" r:id="rId14"/>
    <p:sldId id="320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39" r:id="rId24"/>
    <p:sldId id="340" r:id="rId25"/>
    <p:sldId id="341" r:id="rId26"/>
    <p:sldId id="342" r:id="rId27"/>
    <p:sldId id="343" r:id="rId28"/>
    <p:sldId id="344" r:id="rId29"/>
    <p:sldId id="316" r:id="rId30"/>
    <p:sldId id="321" r:id="rId31"/>
    <p:sldId id="322" r:id="rId32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35" autoAdjust="0"/>
    <p:restoredTop sz="83759" autoAdjust="0"/>
  </p:normalViewPr>
  <p:slideViewPr>
    <p:cSldViewPr snapToGrid="0">
      <p:cViewPr varScale="1">
        <p:scale>
          <a:sx n="73" d="100"/>
          <a:sy n="73" d="100"/>
        </p:scale>
        <p:origin x="79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3DED1-D52A-4A1D-A299-3FB3ED080E4C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8DEB7-5F89-4F39-BCE7-001726DAB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479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971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078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3149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219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8618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540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660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54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140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162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67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48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894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97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2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287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9BABD-AE3B-4E2D-B01A-999F148A1146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54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457200" y="252248"/>
            <a:ext cx="10641724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kk-KZ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 атындағы Қазақ Ұлттық Университеті</a:t>
            </a:r>
          </a:p>
          <a:p>
            <a:pPr marL="0" indent="0" algn="ctr">
              <a:buNone/>
            </a:pPr>
            <a:r>
              <a:rPr lang="kk-KZ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және биотехнология </a:t>
            </a:r>
            <a:r>
              <a:rPr lang="kk-KZ" sz="2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факультеті</a:t>
            </a:r>
            <a:endParaRPr lang="kk-KZ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Морфогенездің клеткалық </a:t>
            </a:r>
            <a:r>
              <a:rPr lang="kk-KZ" sz="2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endParaRPr lang="ru-RU" sz="2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4766" y="2886891"/>
            <a:ext cx="11325496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kk-KZ" sz="1600" b="1" cap="all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cap="all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 err="1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sz="2400" b="1" cap="all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cap="all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Бағдарланған түрде жойылған жасушалардың процестері</a:t>
            </a:r>
            <a:r>
              <a:rPr lang="ru-RU" sz="4000" b="1" cap="all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4000" b="1" cap="all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cap="all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cap="all" dirty="0" smtClean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cap="all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all" dirty="0" smtClean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cap="all" dirty="0" err="1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Дәріскер</a:t>
            </a:r>
            <a:r>
              <a:rPr lang="ru-RU" b="1" cap="all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cap="all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б.ғ.к</a:t>
            </a:r>
            <a:r>
              <a:rPr lang="ru-RU" b="1" cap="all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cap="all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Юсаева</a:t>
            </a:r>
            <a:r>
              <a:rPr lang="ru-RU" b="1" cap="all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Дамира </a:t>
            </a:r>
            <a:r>
              <a:rPr lang="ru-RU" b="1" cap="all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Анарбекқызы</a:t>
            </a:r>
            <a:r>
              <a:rPr lang="ru-RU" b="1" cap="all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cap="all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all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Алматы 2020</a:t>
            </a:r>
          </a:p>
        </p:txBody>
      </p:sp>
    </p:spTree>
    <p:extLst>
      <p:ext uri="{BB962C8B-B14F-4D97-AF65-F5344CB8AC3E}">
        <p14:creationId xmlns:p14="http://schemas.microsoft.com/office/powerpoint/2010/main" val="425459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3327" y="0"/>
            <a:ext cx="12135394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түрі-оң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сигналдың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етпеуі.Бұндай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кездескенбіз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отарлау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жоқтығы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сүзуші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жойылуы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гормондарының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эндометридің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жойылуына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таянышымен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керек.Бөліну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мембрана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интегриндарынан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р53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ақузыз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төмендейді.Егер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таянышымен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үзіп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алса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интегриннан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түсуін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қояды.Сол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р53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ақузызың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көбейеді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ұшырайды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Сигналдар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кәдімгі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гормоннан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гормоннан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-адгезия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р53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Апоптоздың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некроздың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морфологиясы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Биохимия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поцестер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екіден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аяғына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динамикасында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этапты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ажыратуға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.(1-2; 2-3;3-4;)</a:t>
            </a:r>
          </a:p>
          <a:p>
            <a:pPr lvl="0"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хроматин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конденсациясы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сығу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.(1-2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Ядроныңпериферияда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хроматин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гомогенді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массаға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айналады.Цитоплазмада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азайтады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өзгертеді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ядроның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фрагментелуі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апоптоздық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денешіктердің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(2-3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бөлшекке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кетеді.Жасушаның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формасының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конторында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бұлтиғандардың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әкеледі.Осы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бөлінетін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учаскілер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қалаққа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Аяғында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денешіктері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өтетін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денешіктертерінің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фагоцитозы (3-4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денешіктерінің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фагиотозында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макрофагтар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нейтрофильдер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қатыспайды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айналасындағы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қатысады.Фагоциттерленген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денешіктер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фаголизосомаларға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бұзылады.Босаған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айналадағы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толтырылады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тіндердің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сақталады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болады.Апоптоз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денешіктерінің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плазмолемалары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жойылған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құрамындағысы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шықпайды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қабыну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Некроз даму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зақымдануы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керек.Бұндай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зақымдану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апоптоздың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зақымданған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энергетикалық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пластикалық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ресустарының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жойылуы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стадиясында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плазмолемма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зақымдалады.Олардың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иондарға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өтімділігі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жоғарылайды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964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7566" y="444136"/>
            <a:ext cx="1183494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ісінуіне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әкеледі.Некроз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үлкейеді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мембараның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зақымдануы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өз-өз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қортуына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хроматин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Кариозолис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хроматин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Некроз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плазмоленаның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ажырауымен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зақымдалады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некроз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процестер-каспаздар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Каспаз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Каспаз-апоптоз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протеаз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саналады.Оларсерин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протеаздарына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кіреді.Каспаздар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кіреді.Апоптозға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ұшырамаған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ізашар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каспаздар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бар+проказпаз.Активация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прокаспаздар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доменін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суббөлікке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суббөлікке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тетрамер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қосылады.Каспаздар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 фермент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Каспаз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каскадтары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Каспаздар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бірін-бірі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каскад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Каспаз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белсенділігіне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AIF-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проетаза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каспазда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цитохром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AIF-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протезаза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каспазда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активтейді.Ал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цитохром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прокаспаз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тоғыз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Каскадты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аяқтайтын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мүшелер-кейде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ICE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белгіленеді.Олардың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нысаналарының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протеолизн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шектеу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52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7383" y="300445"/>
            <a:ext cx="11260183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Каспаздың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ингибиторлары.Каспаз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активтіліке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керек.Ол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ингибиторлардың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болмауы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IAP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тұқымдастығының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транскрипциондық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NF-kB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PKB /AK +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асады.Протеинфосфатаза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PTEN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каспаз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ингибиторларының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түзуліун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тежейді.Осыдан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шығатын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Каскадтың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нысаналары.Нысана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каскады-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кіретіні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бұрыннан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белгілі.Осыдан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шығатын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қорытынды-активтендірілген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каспаздар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цитоплазмадан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ядроға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нысаналарға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келсек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бірнешеуін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атуға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болады.Олар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цитоскелеттің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фодрин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актин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фосфолипаза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А2,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протеикиназа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Фодрин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протелизге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ұшырағанда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болады-олар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бұлтиып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шығыңқы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протеолиздік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ядро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жатады.Оған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Н1 гистон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белок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ламин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хроматин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конденсациясы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ядро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фрагментациясы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каспаз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протеолизис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обьектілеріне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Каспаз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ядролық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мишеньдері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-репликация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репарация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топоизомеразалар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ДНҚ –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протеинкиназдар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поли-АДФ-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рибополимеразалар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pRb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эндонуклеаз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ингибиторлары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40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043" y="564444"/>
            <a:ext cx="9889067" cy="54864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521" t="28304" r="24365" b="34911"/>
          <a:stretch/>
        </p:blipFill>
        <p:spPr>
          <a:xfrm>
            <a:off x="352697" y="248194"/>
            <a:ext cx="11207931" cy="636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426" t="29461" r="23057" b="19018"/>
          <a:stretch/>
        </p:blipFill>
        <p:spPr>
          <a:xfrm>
            <a:off x="336176" y="209006"/>
            <a:ext cx="11389659" cy="645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48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928" t="14001" r="21415" b="8593"/>
          <a:stretch/>
        </p:blipFill>
        <p:spPr>
          <a:xfrm>
            <a:off x="248194" y="0"/>
            <a:ext cx="11181807" cy="671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498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117" t="14001" r="22172" b="8930"/>
          <a:stretch/>
        </p:blipFill>
        <p:spPr>
          <a:xfrm>
            <a:off x="171840" y="91440"/>
            <a:ext cx="11728423" cy="696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043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283" t="1143" r="18369"/>
          <a:stretch/>
        </p:blipFill>
        <p:spPr>
          <a:xfrm>
            <a:off x="-104503" y="0"/>
            <a:ext cx="1214845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510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821" t="14337" r="21794" b="7584"/>
          <a:stretch/>
        </p:blipFill>
        <p:spPr>
          <a:xfrm>
            <a:off x="143691" y="-104503"/>
            <a:ext cx="11116491" cy="680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275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550" t="13664" r="21604" b="7248"/>
          <a:stretch/>
        </p:blipFill>
        <p:spPr>
          <a:xfrm>
            <a:off x="117566" y="0"/>
            <a:ext cx="1084217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78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87383"/>
            <a:ext cx="11170678" cy="568800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1972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ағылшын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ғалымы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F.R.KERR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жүзінде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дәлелдеді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бағдарланған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қолданумен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өтетін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клетка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өлімінің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процессі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өлімнің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қорғану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 репарация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механизмдерімен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емес,сонымен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өлтіру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суицид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механизмімен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деқамдандырды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Клетка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ескіруі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катабиозға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(«ката» -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,«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өліміне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Клетка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құбылысыныңжаңадан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айналмайтын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өсуге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көбеюге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жоғалтқан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тоқтауы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ұзақтығы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сүретін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өмірінің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соңына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орындауда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метаморфоз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балық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желбезектері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құйрығын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жоғалтады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мүшелер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сүру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ұзақтығы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белгіленіп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бағдарланған.Осындай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жойылуына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бағдарланған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жасушаішілік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механизмдер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Апоптозда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клеткасы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тығыздалады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хроматин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конденсацияланады,ядро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пикнозға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ұшырайды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ДНҚ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тарқауы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нуклеосомды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фрагменттерге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ажыратумен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-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фрагментерінің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kk-KZ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Апоптоздың </a:t>
            </a:r>
            <a:r>
              <a:rPr lang="kk-K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соңғы стадиясында фрагментация жасушалары өзін - өзі апоптоздық дене деп аталатын қалыптасуы жасуша фрагменттерімен мембрана қоршалған, органеллалардың қалдықтары, цитолемма, цитоплазма, хроматин. Жасуша апоптозға енген және апоптоздық дене фагоцитоздалады макрофактармен және гранулациттермен. Фагоцитоз жергілікті қабынумен жалғаспайды. 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kk-KZ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 жойылу жылдамдығына стимуляция және ингиберлеу жылдамдықтарына байланысты.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64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252" t="14337" r="22172" b="10276"/>
          <a:stretch/>
        </p:blipFill>
        <p:spPr>
          <a:xfrm>
            <a:off x="0" y="117566"/>
            <a:ext cx="11612879" cy="674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2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504" t="15001" r="29421" b="11607"/>
          <a:stretch/>
        </p:blipFill>
        <p:spPr>
          <a:xfrm>
            <a:off x="600891" y="-156754"/>
            <a:ext cx="123052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018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485" t="19285" r="23096" b="14108"/>
          <a:stretch/>
        </p:blipFill>
        <p:spPr>
          <a:xfrm>
            <a:off x="117565" y="-1"/>
            <a:ext cx="11808823" cy="663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4784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496" t="14337" r="21225" b="18354"/>
          <a:stretch/>
        </p:blipFill>
        <p:spPr>
          <a:xfrm>
            <a:off x="378824" y="117566"/>
            <a:ext cx="11338559" cy="664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201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874" t="17367" r="21983" b="15661"/>
          <a:stretch/>
        </p:blipFill>
        <p:spPr>
          <a:xfrm>
            <a:off x="391886" y="222069"/>
            <a:ext cx="10424160" cy="646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55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010" t="13664" r="23307" b="6575"/>
          <a:stretch/>
        </p:blipFill>
        <p:spPr>
          <a:xfrm>
            <a:off x="339634" y="156754"/>
            <a:ext cx="11416937" cy="670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381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597" t="15233" r="22585" b="7560"/>
          <a:stretch/>
        </p:blipFill>
        <p:spPr>
          <a:xfrm>
            <a:off x="274320" y="143691"/>
            <a:ext cx="11312433" cy="654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87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253" t="15010" r="22740" b="9267"/>
          <a:stretch/>
        </p:blipFill>
        <p:spPr>
          <a:xfrm>
            <a:off x="274320" y="235131"/>
            <a:ext cx="11194869" cy="647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3540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820" t="16693" r="24442" b="12632"/>
          <a:stretch/>
        </p:blipFill>
        <p:spPr>
          <a:xfrm>
            <a:off x="209006" y="235130"/>
            <a:ext cx="11234057" cy="641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5871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033" y="91440"/>
            <a:ext cx="9731829" cy="688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1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817" y="130629"/>
            <a:ext cx="11430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Каскад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-хроматин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конденсациясы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ядроның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ыдырауы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плазматикалық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мембраннаның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күптенуі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фрагментациясы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аоптоз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денешіктерінің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дискреттігімен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соқтыратын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процесстер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Норма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жойылуы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дамуында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физилогиялық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жаңаруы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цитокиндер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атрофия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вирустық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аурулар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инициациясында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валенті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катионың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(2+)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Zn(2+))</a:t>
            </a:r>
          </a:p>
          <a:p>
            <a:pPr algn="just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мембраналарының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сигналдық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гильотинасы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болады.Егерде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айналасында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экстраординарлық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шұғыл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үзіліп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гильотин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төменгісі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ұқыпты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соқтырады.Бұл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ұқыптылықта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кететін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зардапқа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ұшырамауы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ағзадағы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бұрыннан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белгілі.Бірақ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дегенеративтік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қабылданып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келеді.Яғни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терминальдық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дифференцировка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біртіндеп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қарастырылды.Бұл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көзқарастағы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ұшырайды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анықталғаннан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болды.Әрине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болады.Мсыалы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эмбриогенез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ұшырайтын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пронефрос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саусақ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қалқалық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ұшырайды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былайша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айтсақ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микроқоршаудың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алмауынан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өледі.Мысалы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қоректік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оттегінің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түсуі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0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76" y="117566"/>
            <a:ext cx="11656423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317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891" y="130629"/>
            <a:ext cx="11207932" cy="647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487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1885" y="274320"/>
            <a:ext cx="11142617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рольді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болды.Міне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Қашан және қандай жағдайда жасушада апоптоздың бағдарламасы іске қосылады.Бұл болжамды екі топқа бөлуге болады: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жасушаның өзіндік қанағаттандырарлықсыз жағдайы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жасушаның арнайы рецепторлары арқылы берілетін –арнайы сигнализация.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«Жасуша ішілік апоптоз» басталатын факторлар және олардың биологиялық ролі.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Яғни бұл жағдайда «жасушаның қанағаттандырарлықсыз жағдайы» орын алады.Жасушаның бұл жағдайын қандай факторлар кәуландыруы мүмкін.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Бірінші кезекте хромасоның зақымдануы: ДНҚ-ның көп санды бүліністері, оның конформациясының бұзылысы жіпшелердің арасындағы тігісітер және хромосоманың дұрыс емес сегрегациясы.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Жасуша ішілік мембрананың зақымдануы-липидтердің асқын тотығуының нәтижесінде пайда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зақымданулар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сәулелендірудің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циеплатин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топоизомеразаның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ингибиторлері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жатады.Бұлардың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конформациясын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бұзады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Эндогенді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қосылыстар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-азот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оксиді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супеоксидтік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радикал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Стрестік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қосылыстардың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жылдамдатады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зақымданулар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қоректенуі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Келтірілген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ретінде-жас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ұлғайған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бөліктерінде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ауру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4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6755" y="143691"/>
            <a:ext cx="118088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Жолақты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ядроның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субстанцияның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дегенерациясы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Паркинсон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келеді.Нейрондар-бөлінбейтін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Хромосома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аномалиясы-хромосоманың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репликациясы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конденсациясы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сеграциясы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көрінуі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жоғарлауы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мүмкіншілігін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жоғарылатады.Сәулелендіруге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жедел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жаушалар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бар.Ол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бөлінетін-қан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эпителиальдық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клеткалар.Ер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әйелдің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қарастырайық.Бұл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эмброиональдық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перинатальдық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жетілуден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–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өлімді-қалай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болады.бұнда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геномдардың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элиминациясы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алмайтынын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қартаюына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байланыссыз-әртүрлі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түзілістер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отырғанымыздай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қызметі-ол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дефектісі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табылады.Тағы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кететіні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бөлінбейтін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қанағаттандырарлықсыз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транскрипциондық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табылады.Ол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апоптоздыө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болшақ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активтейді.Соған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-транскрипция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транслияция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зақымдануы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болса-жасуша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бақылаусыз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сипатқаие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некроз даму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қаупін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тудырады.Зақымданушы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интенсивтілігіне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апоптотикалық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некроздық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жүруі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4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1257" y="0"/>
            <a:ext cx="11808823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командасы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сигнализациясы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нәрсе-жасушалық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тұрғысынан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алғанда-ол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онтогенздің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жәндіктердің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метоморфоз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қуыршақ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пронефрос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бөлімдерінің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мезонефральдық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парамезонефральдық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бөліктеріт.б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Эмбриогенез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сатысындағы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редукциясы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морфогенез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барысындағы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саусақ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жарғағының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миллиондаған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иллиондаған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Эмбриогенез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бағдарламаланған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көрінісі.Бірақ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бірқатар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тудырады.Ол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гоноциттер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өлімі.Осы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болмайды.Тек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популяциядағы-бір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кейбіреуі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қалғандары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қалады.Жоғарыда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кеткеніміздей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іштен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жүрмейді.Популяцияда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зақымдалуынан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ұшырайды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7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4321" y="169817"/>
            <a:ext cx="11769634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күдікті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остеогенез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шеміршіктің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шеміршек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Шеміршек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бұзылуына-шеміршек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қоректенуінің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некроз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аутореактивті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клондардың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жойылуы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-антиген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стимулиренген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гликокортикоидтардың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Глюкококортикоитардың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келсек-ол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созылмалы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энергетиканың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қамсыздандыру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дәнекер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қатаболизмнің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жоғарлауы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бауырдағы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глюконеогенез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Глюкокортикоидтардың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гидрофобтылығының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рецеептолары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плазмолеммада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орналасады.Апоптоздың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әсертеуі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Шындығында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киллердің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мбетінде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әрекеттестігі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қалыптасады.Олар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каналшаларының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ортасы.Осы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каналашараларын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алайық.Пісіп-жетілген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сперматогенді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сперматогониялар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сперматоциттер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сперматидтер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сперматозидтер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317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5131" y="169817"/>
            <a:ext cx="1165207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дейін-ұрықтық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каналшаларында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сперматогониялар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тап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тимуста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аутореактивті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клондарында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жүреді.сондықтан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жетілмеген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сперматоцит,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сперматид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сперматозидтердың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саналмайды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пісіп-жетілу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каналшаларда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сперматогендердің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механизм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табылған.Біріншісі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біршама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тұрақты-гематотестикулярлық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барьер.Ең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бөлігі-оның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тұрушы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өсінділерінен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түзілген.Бұл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өсінділер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құрайды.Сыртқы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сперматогониялар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сперамтоциттер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сперматогендік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болады.Т-лимфоциттердің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лиганд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мсыалдар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жасушалапдың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жатады.Әрбір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цитокиндер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колониястимульдеуші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фактор.Жасуша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болғанда-жасуша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репродуктивті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фоллликулоны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атрезиялайтын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етеккір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эндометрийдің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функционалбдық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қайсысынан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емес.Етеккір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эндометрийдің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сылынуынан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келсек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спазманың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қоректенудің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бұзылуы.Егер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гормональдық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бұзылуы-апоптоз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бен некроз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682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0629" y="404948"/>
            <a:ext cx="1150837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шарттарда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болады.Ісік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некрозының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факторы-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тудырады.Олардың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Р1-ФНОа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феномен-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ісікке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қорғанысқтық-негізгі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әлдеқайда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ие.Ол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алады.Бұ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морфогенез,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Екіншіден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қамтиды.Сондықтан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реттейтін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Бұйрық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бөлейік.Осы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теуі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етпеуі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түрі-сірә.Негативті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глюкокортикоидтар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мембрана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байланыстырушы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лиганд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.(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кадегринан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сисгналдар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жанаспалы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болады:Бұл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анопгенді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ақуыздар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Р53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көбейеді.Сол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тоқтайды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мүмкін.Аңғарайық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09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1903</TotalTime>
  <Words>2145</Words>
  <Application>Microsoft Office PowerPoint</Application>
  <PresentationFormat>Широкоэкранный</PresentationFormat>
  <Paragraphs>150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Symbat</dc:creator>
  <cp:lastModifiedBy>Symbat</cp:lastModifiedBy>
  <cp:revision>105</cp:revision>
  <cp:lastPrinted>2019-01-30T19:16:00Z</cp:lastPrinted>
  <dcterms:created xsi:type="dcterms:W3CDTF">2019-01-16T11:40:45Z</dcterms:created>
  <dcterms:modified xsi:type="dcterms:W3CDTF">2020-11-03T11:27:03Z</dcterms:modified>
</cp:coreProperties>
</file>